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8" r:id="rId2"/>
    <p:sldMasterId id="2147483690" r:id="rId3"/>
  </p:sldMasterIdLst>
  <p:notesMasterIdLst>
    <p:notesMasterId r:id="rId16"/>
  </p:notesMasterIdLst>
  <p:sldIdLst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8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>
      <p:cViewPr varScale="1">
        <p:scale>
          <a:sx n="113" d="100"/>
          <a:sy n="113" d="100"/>
        </p:scale>
        <p:origin x="652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HRVATSKI JEZIK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58.44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67.319999999999993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13911520"/>
        <c:axId val="1913905536"/>
      </c:barChart>
      <c:catAx>
        <c:axId val="191391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05536"/>
        <c:crosses val="autoZero"/>
        <c:auto val="1"/>
        <c:lblAlgn val="ctr"/>
        <c:lblOffset val="100"/>
        <c:noMultiLvlLbl val="0"/>
      </c:catAx>
      <c:valAx>
        <c:axId val="1913905536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1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ENGLESKI JEZIK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58.96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64.97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71.12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13897920"/>
        <c:axId val="1913904992"/>
      </c:barChart>
      <c:catAx>
        <c:axId val="191389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04992"/>
        <c:crosses val="autoZero"/>
        <c:auto val="1"/>
        <c:lblAlgn val="ctr"/>
        <c:lblOffset val="100"/>
        <c:noMultiLvlLbl val="0"/>
      </c:catAx>
      <c:valAx>
        <c:axId val="1913904992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89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MATEMATIKA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45.87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53.28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64.290000000000006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13901184"/>
        <c:axId val="1913907168"/>
      </c:barChart>
      <c:catAx>
        <c:axId val="191390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07168"/>
        <c:crosses val="autoZero"/>
        <c:auto val="1"/>
        <c:lblAlgn val="ctr"/>
        <c:lblOffset val="100"/>
        <c:noMultiLvlLbl val="0"/>
      </c:catAx>
      <c:valAx>
        <c:axId val="1913907168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9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BIOLOGIJA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42.64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48.09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52.07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60382720"/>
        <c:axId val="1960383264"/>
      </c:barChart>
      <c:catAx>
        <c:axId val="196038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83264"/>
        <c:crosses val="autoZero"/>
        <c:auto val="1"/>
        <c:lblAlgn val="ctr"/>
        <c:lblOffset val="100"/>
        <c:noMultiLvlLbl val="0"/>
      </c:catAx>
      <c:valAx>
        <c:axId val="1960383264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8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KEMIJA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45.02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52.09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60381088"/>
        <c:axId val="1960375648"/>
      </c:barChart>
      <c:catAx>
        <c:axId val="19603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75648"/>
        <c:crosses val="autoZero"/>
        <c:auto val="1"/>
        <c:lblAlgn val="ctr"/>
        <c:lblOffset val="100"/>
        <c:noMultiLvlLbl val="0"/>
      </c:catAx>
      <c:valAx>
        <c:axId val="1960375648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FIZIKA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42.6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49.72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60.41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60368576"/>
        <c:axId val="1960368032"/>
      </c:barChart>
      <c:catAx>
        <c:axId val="196036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68032"/>
        <c:crosses val="autoZero"/>
        <c:auto val="1"/>
        <c:lblAlgn val="ctr"/>
        <c:lblOffset val="100"/>
        <c:noMultiLvlLbl val="0"/>
      </c:catAx>
      <c:valAx>
        <c:axId val="1960368032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6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GEOGRAFIJA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46.07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50.31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57.52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60378912"/>
        <c:axId val="1960375104"/>
      </c:barChart>
      <c:catAx>
        <c:axId val="196037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75104"/>
        <c:crosses val="autoZero"/>
        <c:auto val="1"/>
        <c:lblAlgn val="ctr"/>
        <c:lblOffset val="100"/>
        <c:noMultiLvlLbl val="0"/>
      </c:catAx>
      <c:valAx>
        <c:axId val="1960375104"/>
        <c:scaling>
          <c:orientation val="minMax"/>
          <c:max val="70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7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sz="3600" b="1" spc="100" baseline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POVIJEST – 2026.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Republika Hrvatska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60.13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FB-413A-AF7C-B2A035237B2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Grad Zagreb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64.13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EFB-413A-AF7C-B2A035237B2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OŠ PREČKO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List1!$A$2</c:f>
              <c:strCache>
                <c:ptCount val="1"/>
                <c:pt idx="0">
                  <c:v>Prosječna točna riješenost ispita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66.86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FB-413A-AF7C-B2A03523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overlap val="-34"/>
        <c:axId val="1960369664"/>
        <c:axId val="1960382176"/>
      </c:barChart>
      <c:catAx>
        <c:axId val="196036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82176"/>
        <c:crosses val="autoZero"/>
        <c:auto val="1"/>
        <c:lblAlgn val="ctr"/>
        <c:lblOffset val="100"/>
        <c:noMultiLvlLbl val="0"/>
      </c:catAx>
      <c:valAx>
        <c:axId val="1960382176"/>
        <c:scaling>
          <c:orientation val="minMax"/>
          <c:min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036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4.8682623911141532E-2"/>
          <c:y val="0.92975518650431455"/>
          <c:w val="0.88451881014873146"/>
          <c:h val="5.4318654026340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0.4733</cdr:x>
      <cdr:y>0.28159</cdr:y>
    </cdr:from>
    <cdr:to>
      <cdr:x>0.56026</cdr:x>
      <cdr:y>0.34552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77030" y="1626830"/>
          <a:ext cx="914437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62,00%</a:t>
          </a:r>
        </a:p>
      </cdr:txBody>
    </cdr:sp>
  </cdr:relSizeAnchor>
  <cdr:relSizeAnchor xmlns:cdr="http://schemas.openxmlformats.org/drawingml/2006/chartDrawing">
    <cdr:from>
      <cdr:x>0.72464</cdr:x>
      <cdr:y>0.18237</cdr:y>
    </cdr:from>
    <cdr:to>
      <cdr:x>0.8116</cdr:x>
      <cdr:y>0.24629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19973" y="1053598"/>
          <a:ext cx="914436" cy="3692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67,32%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0.47359</cdr:x>
      <cdr:y>0.29117</cdr:y>
    </cdr:from>
    <cdr:to>
      <cdr:x>0.56055</cdr:x>
      <cdr:y>0.35509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80079" y="1682183"/>
          <a:ext cx="914436" cy="3692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64,97%</a:t>
          </a:r>
        </a:p>
      </cdr:txBody>
    </cdr:sp>
  </cdr:relSizeAnchor>
  <cdr:relSizeAnchor xmlns:cdr="http://schemas.openxmlformats.org/drawingml/2006/chartDrawing">
    <cdr:from>
      <cdr:x>0.72339</cdr:x>
      <cdr:y>0.19374</cdr:y>
    </cdr:from>
    <cdr:to>
      <cdr:x>0.81035</cdr:x>
      <cdr:y>0.25767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06930" y="1119309"/>
          <a:ext cx="914437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71,12%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0.47279</cdr:x>
      <cdr:y>0.43067</cdr:y>
    </cdr:from>
    <cdr:to>
      <cdr:x>0.55974</cdr:x>
      <cdr:y>0.4946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71722" y="2488154"/>
          <a:ext cx="914331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53,28%</a:t>
          </a:r>
        </a:p>
      </cdr:txBody>
    </cdr:sp>
  </cdr:relSizeAnchor>
  <cdr:relSizeAnchor xmlns:cdr="http://schemas.openxmlformats.org/drawingml/2006/chartDrawing">
    <cdr:from>
      <cdr:x>0.72136</cdr:x>
      <cdr:y>0.22791</cdr:y>
    </cdr:from>
    <cdr:to>
      <cdr:x>0.80832</cdr:x>
      <cdr:y>0.29184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585531" y="1316703"/>
          <a:ext cx="914437" cy="3693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64,29%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0.4703</cdr:x>
      <cdr:y>0.52024</cdr:y>
    </cdr:from>
    <cdr:to>
      <cdr:x>0.55726</cdr:x>
      <cdr:y>0.58416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45538" y="3005586"/>
          <a:ext cx="914437" cy="3692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48,09%</a:t>
          </a:r>
        </a:p>
      </cdr:txBody>
    </cdr:sp>
  </cdr:relSizeAnchor>
  <cdr:relSizeAnchor xmlns:cdr="http://schemas.openxmlformats.org/drawingml/2006/chartDrawing">
    <cdr:from>
      <cdr:x>0.72315</cdr:x>
      <cdr:y>0.43608</cdr:y>
    </cdr:from>
    <cdr:to>
      <cdr:x>0.8101</cdr:x>
      <cdr:y>0.5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04304" y="2519385"/>
          <a:ext cx="914436" cy="3692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52,07%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0.47161</cdr:x>
      <cdr:y>0.44743</cdr:y>
    </cdr:from>
    <cdr:to>
      <cdr:x>0.55857</cdr:x>
      <cdr:y>0.51135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59258" y="2584967"/>
          <a:ext cx="914436" cy="3692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52,09%</a:t>
          </a:r>
        </a:p>
      </cdr:txBody>
    </cdr:sp>
  </cdr:relSizeAnchor>
  <cdr:relSizeAnchor xmlns:cdr="http://schemas.openxmlformats.org/drawingml/2006/chartDrawing">
    <cdr:from>
      <cdr:x>0.72438</cdr:x>
      <cdr:y>0.29005</cdr:y>
    </cdr:from>
    <cdr:to>
      <cdr:x>0.81134</cdr:x>
      <cdr:y>0.35398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17341" y="1675743"/>
          <a:ext cx="914436" cy="3693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61,00%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0.47334</cdr:x>
      <cdr:y>0.49208</cdr:y>
    </cdr:from>
    <cdr:to>
      <cdr:x>0.56029</cdr:x>
      <cdr:y>0.556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77452" y="2842909"/>
          <a:ext cx="914331" cy="3692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49,72%</a:t>
          </a:r>
        </a:p>
      </cdr:txBody>
    </cdr:sp>
  </cdr:relSizeAnchor>
  <cdr:relSizeAnchor xmlns:cdr="http://schemas.openxmlformats.org/drawingml/2006/chartDrawing">
    <cdr:from>
      <cdr:x>0.72426</cdr:x>
      <cdr:y>0.29963</cdr:y>
    </cdr:from>
    <cdr:to>
      <cdr:x>0.81121</cdr:x>
      <cdr:y>0.36356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16080" y="1731039"/>
          <a:ext cx="914331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60,41%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0.47987</cdr:x>
      <cdr:y>0.48486</cdr:y>
    </cdr:from>
    <cdr:to>
      <cdr:x>0.56683</cdr:x>
      <cdr:y>0.54879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5046123" y="2801208"/>
          <a:ext cx="914437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50,31%</a:t>
          </a:r>
        </a:p>
      </cdr:txBody>
    </cdr:sp>
  </cdr:relSizeAnchor>
  <cdr:relSizeAnchor xmlns:cdr="http://schemas.openxmlformats.org/drawingml/2006/chartDrawing">
    <cdr:from>
      <cdr:x>0.73</cdr:x>
      <cdr:y>0.34715</cdr:y>
    </cdr:from>
    <cdr:to>
      <cdr:x>0.81696</cdr:x>
      <cdr:y>0.41108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76390" y="2005601"/>
          <a:ext cx="914437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57,52%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0.47253</cdr:x>
      <cdr:y>0.24802</cdr:y>
    </cdr:from>
    <cdr:to>
      <cdr:x>0.55949</cdr:x>
      <cdr:y>0.31195</cdr:y>
    </cdr:to>
    <cdr:sp macro="" textlink="">
      <cdr:nvSpPr>
        <cdr:cNvPr id="2" name="TekstniOkvir 6"/>
        <cdr:cNvSpPr txBox="1"/>
      </cdr:nvSpPr>
      <cdr:spPr>
        <a:xfrm xmlns:a="http://schemas.openxmlformats.org/drawingml/2006/main">
          <a:off x="4968985" y="1432923"/>
          <a:ext cx="914436" cy="36934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tx1">
                  <a:lumMod val="85000"/>
                  <a:lumOff val="15000"/>
                </a:schemeClr>
              </a:solidFill>
            </a:rPr>
            <a:t>64,13%</a:t>
          </a:r>
        </a:p>
      </cdr:txBody>
    </cdr:sp>
  </cdr:relSizeAnchor>
  <cdr:relSizeAnchor xmlns:cdr="http://schemas.openxmlformats.org/drawingml/2006/chartDrawing">
    <cdr:from>
      <cdr:x>0.7255</cdr:x>
      <cdr:y>0.18658</cdr:y>
    </cdr:from>
    <cdr:to>
      <cdr:x>0.81245</cdr:x>
      <cdr:y>0.25051</cdr:y>
    </cdr:to>
    <cdr:sp macro="" textlink="">
      <cdr:nvSpPr>
        <cdr:cNvPr id="5" name="TekstniOkvir 6"/>
        <cdr:cNvSpPr txBox="1"/>
      </cdr:nvSpPr>
      <cdr:spPr>
        <a:xfrm xmlns:a="http://schemas.openxmlformats.org/drawingml/2006/main">
          <a:off x="7629116" y="1077942"/>
          <a:ext cx="914331" cy="3693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r-Latn-R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r-HR" dirty="0">
              <a:solidFill>
                <a:schemeClr val="bg1">
                  <a:lumMod val="95000"/>
                </a:schemeClr>
              </a:solidFill>
            </a:rPr>
            <a:t>66,86%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887AD-8000-429A-B10E-50BE254CB4D0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097B8-11BD-4429-A7EA-BD85CE643A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931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15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19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96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31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38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88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58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482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596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3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A6726-A1A0-425C-8216-C63390DA05E3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FEE32-6693-4FEB-9B93-A2B5ED067C63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061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99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04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11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34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33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01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299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128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998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108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934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177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269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305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946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010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6002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58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474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569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128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5EB69-CBD5-4C8A-AB79-B85DA3CC69D4}" type="datetimeFigureOut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28.8.2026.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F027C-54ED-41DE-BA3A-79F27C4865F4}" type="slidenum">
              <a:rPr lang="hr-H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r-H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3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3BA6726-A1A0-425C-8216-C63390DA05E3}" type="datetimeFigureOut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28.8.2026.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92FEE32-6693-4FEB-9B93-A2B5ED067C63}" type="slidenum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‹#›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192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B55EB69-CBD5-4C8A-AB79-B85DA3CC69D4}" type="datetimeFigureOut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28.8.2026.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DF027C-54ED-41DE-BA3A-79F27C4865F4}" type="slidenum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‹#›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4406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B55EB69-CBD5-4C8A-AB79-B85DA3CC69D4}" type="datetimeFigureOut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28.8.2026.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DF027C-54ED-41DE-BA3A-79F27C4865F4}" type="slidenum">
              <a:rPr lang="hr-HR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rtl="0"/>
              <a:t>‹#›</a:t>
            </a:fld>
            <a:endParaRPr lang="hr-HR" kern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482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035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1"/>
          <p:cNvSpPr txBox="1">
            <a:spLocks/>
          </p:cNvSpPr>
          <p:nvPr/>
        </p:nvSpPr>
        <p:spPr>
          <a:xfrm>
            <a:off x="734291" y="2400300"/>
            <a:ext cx="10515600" cy="1794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sz="7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8. RAZREDI</a:t>
            </a:r>
          </a:p>
        </p:txBody>
      </p:sp>
    </p:spTree>
    <p:extLst>
      <p:ext uri="{BB962C8B-B14F-4D97-AF65-F5344CB8AC3E}">
        <p14:creationId xmlns:p14="http://schemas.microsoft.com/office/powerpoint/2010/main" val="65167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132767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248116" y="255794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58,44%</a:t>
            </a:r>
          </a:p>
        </p:txBody>
      </p:sp>
    </p:spTree>
    <p:extLst>
      <p:ext uri="{BB962C8B-B14F-4D97-AF65-F5344CB8AC3E}">
        <p14:creationId xmlns:p14="http://schemas.microsoft.com/office/powerpoint/2010/main" val="695609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040504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68564" y="275160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58,96%</a:t>
            </a:r>
          </a:p>
        </p:txBody>
      </p:sp>
    </p:spTree>
    <p:extLst>
      <p:ext uri="{BB962C8B-B14F-4D97-AF65-F5344CB8AC3E}">
        <p14:creationId xmlns:p14="http://schemas.microsoft.com/office/powerpoint/2010/main" val="149109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832271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78955" y="374000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45,87%</a:t>
            </a:r>
          </a:p>
        </p:txBody>
      </p:sp>
    </p:spTree>
    <p:extLst>
      <p:ext uri="{BB962C8B-B14F-4D97-AF65-F5344CB8AC3E}">
        <p14:creationId xmlns:p14="http://schemas.microsoft.com/office/powerpoint/2010/main" val="3942044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3058112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67901" y="40776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42,64%</a:t>
            </a:r>
          </a:p>
        </p:txBody>
      </p:sp>
    </p:spTree>
    <p:extLst>
      <p:ext uri="{BB962C8B-B14F-4D97-AF65-F5344CB8AC3E}">
        <p14:creationId xmlns:p14="http://schemas.microsoft.com/office/powerpoint/2010/main" val="370666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131361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98410" y="380837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45,02%</a:t>
            </a:r>
          </a:p>
        </p:txBody>
      </p:sp>
    </p:spTree>
    <p:extLst>
      <p:ext uri="{BB962C8B-B14F-4D97-AF65-F5344CB8AC3E}">
        <p14:creationId xmlns:p14="http://schemas.microsoft.com/office/powerpoint/2010/main" val="95417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1332543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160826" y="407522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42,60%</a:t>
            </a:r>
          </a:p>
        </p:txBody>
      </p:sp>
    </p:spTree>
    <p:extLst>
      <p:ext uri="{BB962C8B-B14F-4D97-AF65-F5344CB8AC3E}">
        <p14:creationId xmlns:p14="http://schemas.microsoft.com/office/powerpoint/2010/main" val="3485000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895046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226929" y="374205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46,07%</a:t>
            </a:r>
          </a:p>
        </p:txBody>
      </p:sp>
    </p:spTree>
    <p:extLst>
      <p:ext uri="{BB962C8B-B14F-4D97-AF65-F5344CB8AC3E}">
        <p14:creationId xmlns:p14="http://schemas.microsoft.com/office/powerpoint/2010/main" val="148433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Rezervirano mjesto sadržaja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9382840"/>
              </p:ext>
            </p:extLst>
          </p:nvPr>
        </p:nvGraphicFramePr>
        <p:xfrm>
          <a:off x="838200" y="571500"/>
          <a:ext cx="10515600" cy="5777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niOkvir 6"/>
          <p:cNvSpPr txBox="1"/>
          <p:nvPr/>
        </p:nvSpPr>
        <p:spPr>
          <a:xfrm>
            <a:off x="3228920" y="237376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defRPr/>
            </a:pPr>
            <a:r>
              <a:rPr lang="hr-HR" kern="1200" dirty="0">
                <a:solidFill>
                  <a:prstClr val="black"/>
                </a:solidFill>
                <a:latin typeface="Calibri" panose="020F0502020204030204"/>
              </a:rPr>
              <a:t>60,13%</a:t>
            </a:r>
          </a:p>
        </p:txBody>
      </p:sp>
    </p:spTree>
    <p:extLst>
      <p:ext uri="{BB962C8B-B14F-4D97-AF65-F5344CB8AC3E}">
        <p14:creationId xmlns:p14="http://schemas.microsoft.com/office/powerpoint/2010/main" val="581865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8820"/>
          </a:xfrm>
        </p:spPr>
        <p:txBody>
          <a:bodyPr>
            <a:normAutofit fontScale="90000"/>
          </a:bodyPr>
          <a:lstStyle/>
          <a:p>
            <a:pPr algn="ctr"/>
            <a:r>
              <a:rPr lang="hr-HR" b="1" u="sng" dirty="0">
                <a:solidFill>
                  <a:schemeClr val="accent4">
                    <a:lumMod val="50000"/>
                  </a:schemeClr>
                </a:solidFill>
                <a:ea typeface="Verdana" panose="020B0604030504040204" pitchFamily="34" charset="0"/>
              </a:rPr>
              <a:t>IZDVOJENI REZULTATI OSMIH RAZREDA</a:t>
            </a:r>
            <a:r>
              <a:rPr lang="hr-HR" dirty="0">
                <a:solidFill>
                  <a:schemeClr val="accent4">
                    <a:lumMod val="50000"/>
                  </a:schemeClr>
                </a:solidFill>
                <a:ea typeface="Verdana" panose="020B0604030504040204" pitchFamily="34" charset="0"/>
              </a:rPr>
              <a:t/>
            </a:r>
            <a:br>
              <a:rPr lang="hr-HR" dirty="0">
                <a:solidFill>
                  <a:schemeClr val="accent4">
                    <a:lumMod val="50000"/>
                  </a:schemeClr>
                </a:solidFill>
                <a:ea typeface="Verdana" panose="020B0604030504040204" pitchFamily="34" charset="0"/>
              </a:rPr>
            </a:br>
            <a:r>
              <a:rPr lang="hr-HR" u="sng" dirty="0">
                <a:solidFill>
                  <a:schemeClr val="accent4">
                    <a:lumMod val="50000"/>
                  </a:schemeClr>
                </a:solidFill>
                <a:ea typeface="Verdana" panose="020B0604030504040204" pitchFamily="34" charset="0"/>
              </a:rPr>
              <a:t>OŠ PREČKO U 2026.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914171" y="1565928"/>
            <a:ext cx="8363658" cy="22278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MATEMATIKA I FIZIKA</a:t>
            </a:r>
            <a: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	18% više od nacionalnog prosjeka </a:t>
            </a:r>
            <a:b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		i 11% više od gradskog prosjeka</a:t>
            </a:r>
          </a:p>
          <a:p>
            <a:pPr>
              <a:lnSpc>
                <a:spcPct val="150000"/>
              </a:lnSpc>
            </a:pPr>
            <a:r>
              <a:rPr lang="hr-H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KEMIJA</a:t>
            </a:r>
            <a: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			16% više od nacionalnog prosjeka</a:t>
            </a:r>
          </a:p>
          <a:p>
            <a:pPr>
              <a:lnSpc>
                <a:spcPct val="150000"/>
              </a:lnSpc>
            </a:pPr>
            <a:r>
              <a:rPr lang="hr-HR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GEOGRAFIJA I ENGLESKI</a:t>
            </a:r>
            <a:r>
              <a:rPr lang="hr-HR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	12% više od nacionalnog prosjeka</a:t>
            </a:r>
            <a:endParaRPr lang="hr-HR" sz="1800" b="1" dirty="0">
              <a:solidFill>
                <a:schemeClr val="tx1">
                  <a:lumMod val="85000"/>
                  <a:lumOff val="1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="" xmlns:a16="http://schemas.microsoft.com/office/drawing/2014/main" id="{AD603AE8-A476-4D44-AB0C-1DA217FF27C6}"/>
              </a:ext>
            </a:extLst>
          </p:cNvPr>
          <p:cNvSpPr txBox="1"/>
          <p:nvPr/>
        </p:nvSpPr>
        <p:spPr>
          <a:xfrm>
            <a:off x="2455236" y="3654087"/>
            <a:ext cx="7281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hr-HR" sz="2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PROSJEK SVIH PREDMETA: </a:t>
            </a:r>
          </a:p>
          <a:p>
            <a:pPr marL="342900" indent="-342900" algn="ctr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r-HR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12,61% više od nacionalnog prosjeka</a:t>
            </a:r>
          </a:p>
          <a:p>
            <a:pPr marL="342900" indent="-342900" algn="ctr" rtl="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r-HR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7% više od gradskog prosjeka</a:t>
            </a:r>
          </a:p>
          <a:p>
            <a:pPr algn="l" rtl="0"/>
            <a:endParaRPr lang="hr-HR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="" xmlns:a16="http://schemas.microsoft.com/office/drawing/2014/main" id="{44F96B7B-306A-4604-B1AC-6C54DB9DCC0C}"/>
              </a:ext>
            </a:extLst>
          </p:cNvPr>
          <p:cNvSpPr txBox="1"/>
          <p:nvPr/>
        </p:nvSpPr>
        <p:spPr>
          <a:xfrm>
            <a:off x="1193857" y="5307629"/>
            <a:ext cx="980428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hr-HR" sz="3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SVI PREDMETI: </a:t>
            </a:r>
          </a:p>
          <a:p>
            <a:pPr algn="ctr" rtl="0"/>
            <a:r>
              <a:rPr lang="hr-HR" sz="3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više i od nacionalnog i od gradskog prosjeka</a:t>
            </a:r>
          </a:p>
          <a:p>
            <a:pPr algn="ctr" rtl="0"/>
            <a:endParaRPr lang="hr-HR" sz="2800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Pravokutnik 5">
            <a:extLst>
              <a:ext uri="{FF2B5EF4-FFF2-40B4-BE49-F238E27FC236}">
                <a16:creationId xmlns="" xmlns:a16="http://schemas.microsoft.com/office/drawing/2014/main" id="{9F880193-E37B-4075-84D0-0AFD014EEADC}"/>
              </a:ext>
            </a:extLst>
          </p:cNvPr>
          <p:cNvSpPr/>
          <p:nvPr/>
        </p:nvSpPr>
        <p:spPr>
          <a:xfrm>
            <a:off x="3287949" y="3673544"/>
            <a:ext cx="5603132" cy="1472384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kern="1200">
              <a:solidFill>
                <a:prstClr val="white"/>
              </a:solidFill>
            </a:endParaRPr>
          </a:p>
        </p:txBody>
      </p:sp>
      <p:sp>
        <p:nvSpPr>
          <p:cNvPr id="7" name="Pravokutnik 6">
            <a:extLst>
              <a:ext uri="{FF2B5EF4-FFF2-40B4-BE49-F238E27FC236}">
                <a16:creationId xmlns="" xmlns:a16="http://schemas.microsoft.com/office/drawing/2014/main" id="{E87F16B4-60EA-41D7-9B4C-3194AE1A90EF}"/>
              </a:ext>
            </a:extLst>
          </p:cNvPr>
          <p:cNvSpPr/>
          <p:nvPr/>
        </p:nvSpPr>
        <p:spPr>
          <a:xfrm>
            <a:off x="1060315" y="5292072"/>
            <a:ext cx="10145949" cy="1094105"/>
          </a:xfrm>
          <a:prstGeom prst="rect">
            <a:avLst/>
          </a:prstGeom>
          <a:noFill/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r-HR" kern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2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5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066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120</Words>
  <Application>Microsoft Office PowerPoint</Application>
  <PresentationFormat>Widescreen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Verdana</vt:lpstr>
      <vt:lpstr>Wingdings</vt:lpstr>
      <vt:lpstr>Tema sustava Office</vt:lpstr>
      <vt:lpstr>1_Tema sustava Office</vt:lpstr>
      <vt:lpstr>2_Tema sustava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IZDVOJENI REZULTATI OSMIH RAZREDA OŠ PREČKO U 2026.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biljana vranković</dc:creator>
  <cp:lastModifiedBy>Jana Pamuković</cp:lastModifiedBy>
  <cp:revision>27</cp:revision>
  <dcterms:created xsi:type="dcterms:W3CDTF">2026-06-23T21:11:26Z</dcterms:created>
  <dcterms:modified xsi:type="dcterms:W3CDTF">2026-08-28T11:13:04Z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2026-06-09T00:00:00Z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2026-06-23T00:00:00Z</vt:filetime>
  </property>
  <property fmtid="{D5CDD505-2E9C-101B-9397-08002B2CF9AE}" pid="5" name="Producer">
    <vt:lpwstr>3-Heights(TM) PDF Security Shell 4.8.25.2 (http://www.pdf-tools.com)</vt:lpwstr>
  </property>
</Properties>
</file>