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0" r:id="rId4"/>
    <p:sldId id="257" r:id="rId5"/>
    <p:sldId id="261" r:id="rId6"/>
    <p:sldId id="262" r:id="rId7"/>
    <p:sldId id="263" r:id="rId8"/>
    <p:sldId id="266" r:id="rId9"/>
    <p:sldId id="267" r:id="rId10"/>
    <p:sldId id="268" r:id="rId11"/>
    <p:sldId id="265" r:id="rId12"/>
    <p:sldId id="278" r:id="rId13"/>
    <p:sldId id="281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2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3200" b="1" spc="100" baseline="0" dirty="0" smtClean="0"/>
              <a:t>HRVATSKI JEZIK – 2023.</a:t>
            </a:r>
            <a:endParaRPr lang="hr-HR" sz="3200" b="1" spc="1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Republika Hrvatska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B-413A-AF7C-B2A035237B2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Grad Zagreb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56.1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B-413A-AF7C-B2A035237B2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OŠ PREČKO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67.34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FB-413A-AF7C-B2A03523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overlap val="-34"/>
        <c:axId val="789370207"/>
        <c:axId val="406367343"/>
      </c:barChart>
      <c:catAx>
        <c:axId val="78937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6367343"/>
        <c:crosses val="autoZero"/>
        <c:auto val="1"/>
        <c:lblAlgn val="ctr"/>
        <c:lblOffset val="100"/>
        <c:noMultiLvlLbl val="0"/>
      </c:catAx>
      <c:valAx>
        <c:axId val="406367343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8937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4.8682623911141532E-2"/>
          <c:y val="0.92975518650431455"/>
          <c:w val="0.88451881014873146"/>
          <c:h val="5.4318654026340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3200" b="1" spc="100" baseline="0" dirty="0" smtClean="0"/>
              <a:t>ENGLESKI JEZIK – 2024.</a:t>
            </a:r>
            <a:endParaRPr lang="hr-HR" sz="3200" b="1" spc="1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Republika Hrvatska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56.97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B-413A-AF7C-B2A035237B2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Grad Zagreb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63.87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B-413A-AF7C-B2A035237B2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OŠ PREČKO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66.97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FB-413A-AF7C-B2A03523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overlap val="-34"/>
        <c:axId val="789370207"/>
        <c:axId val="406367343"/>
      </c:barChart>
      <c:catAx>
        <c:axId val="78937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6367343"/>
        <c:crosses val="autoZero"/>
        <c:auto val="1"/>
        <c:lblAlgn val="ctr"/>
        <c:lblOffset val="100"/>
        <c:noMultiLvlLbl val="0"/>
      </c:catAx>
      <c:valAx>
        <c:axId val="406367343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8937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4.8682623911141532E-2"/>
          <c:y val="0.92975518650431455"/>
          <c:w val="0.88451881014873146"/>
          <c:h val="5.4318654026340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3200" b="1" spc="100" baseline="0" dirty="0" smtClean="0"/>
              <a:t>MATEMATIKA – 2024.</a:t>
            </a:r>
            <a:endParaRPr lang="hr-HR" sz="3200" b="1" spc="1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Republika Hrvatska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48.04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B-413A-AF7C-B2A035237B2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Grad Zagreb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55.54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B-413A-AF7C-B2A035237B2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OŠ PREČKO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67.95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FB-413A-AF7C-B2A03523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overlap val="-34"/>
        <c:axId val="789370207"/>
        <c:axId val="406367343"/>
      </c:barChart>
      <c:catAx>
        <c:axId val="78937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6367343"/>
        <c:crosses val="autoZero"/>
        <c:auto val="1"/>
        <c:lblAlgn val="ctr"/>
        <c:lblOffset val="100"/>
        <c:noMultiLvlLbl val="0"/>
      </c:catAx>
      <c:valAx>
        <c:axId val="406367343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8937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4.8682623911141532E-2"/>
          <c:y val="0.92975518650431455"/>
          <c:w val="0.88451881014873146"/>
          <c:h val="5.4318654026340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3200" b="1" spc="100" baseline="0" dirty="0" smtClean="0"/>
              <a:t>BIOLOGIJA – 2024.</a:t>
            </a:r>
            <a:endParaRPr lang="hr-HR" sz="3200" b="1" spc="1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Republika Hrvatska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46.37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B-413A-AF7C-B2A035237B2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Grad Zagreb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51.53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B-413A-AF7C-B2A035237B2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OŠ PREČKO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57.63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FB-413A-AF7C-B2A03523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overlap val="-34"/>
        <c:axId val="789370207"/>
        <c:axId val="406367343"/>
      </c:barChart>
      <c:catAx>
        <c:axId val="78937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6367343"/>
        <c:crosses val="autoZero"/>
        <c:auto val="1"/>
        <c:lblAlgn val="ctr"/>
        <c:lblOffset val="100"/>
        <c:noMultiLvlLbl val="0"/>
      </c:catAx>
      <c:valAx>
        <c:axId val="406367343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8937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4.8682623911141532E-2"/>
          <c:y val="0.92975518650431455"/>
          <c:w val="0.88451881014873146"/>
          <c:h val="5.4318654026340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3200" b="1" spc="100" baseline="0" dirty="0" smtClean="0"/>
              <a:t>KEMIJA – 2024.</a:t>
            </a:r>
            <a:endParaRPr lang="hr-HR" sz="3200" b="1" spc="1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Republika Hrvatska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56.17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B-413A-AF7C-B2A035237B2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Grad Zagreb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62.33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B-413A-AF7C-B2A035237B2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OŠ PREČKO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70.03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FB-413A-AF7C-B2A03523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overlap val="-34"/>
        <c:axId val="789370207"/>
        <c:axId val="406367343"/>
      </c:barChart>
      <c:catAx>
        <c:axId val="78937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6367343"/>
        <c:crosses val="autoZero"/>
        <c:auto val="1"/>
        <c:lblAlgn val="ctr"/>
        <c:lblOffset val="100"/>
        <c:noMultiLvlLbl val="0"/>
      </c:catAx>
      <c:valAx>
        <c:axId val="406367343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8937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4.8682623911141532E-2"/>
          <c:y val="0.92975518650431455"/>
          <c:w val="0.88451881014873146"/>
          <c:h val="5.4318654026340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3200" b="1" spc="100" baseline="0" dirty="0" smtClean="0"/>
              <a:t>FIZIKA – 2024.</a:t>
            </a:r>
            <a:endParaRPr lang="hr-HR" sz="3200" b="1" spc="1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Republika Hrvatska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42.21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B-413A-AF7C-B2A035237B2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Grad Zagreb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50.64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B-413A-AF7C-B2A035237B2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OŠ PREČKO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69.349999999999994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FB-413A-AF7C-B2A03523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overlap val="-34"/>
        <c:axId val="789370207"/>
        <c:axId val="406367343"/>
      </c:barChart>
      <c:catAx>
        <c:axId val="78937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6367343"/>
        <c:crosses val="autoZero"/>
        <c:auto val="1"/>
        <c:lblAlgn val="ctr"/>
        <c:lblOffset val="100"/>
        <c:noMultiLvlLbl val="0"/>
      </c:catAx>
      <c:valAx>
        <c:axId val="406367343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8937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4.8682623911141532E-2"/>
          <c:y val="0.92975518650431455"/>
          <c:w val="0.88451881014873146"/>
          <c:h val="5.4318654026340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3200" b="1" spc="100" baseline="0" dirty="0" smtClean="0"/>
              <a:t>GEOGRAFIJA – 2024.</a:t>
            </a:r>
            <a:endParaRPr lang="hr-HR" sz="3200" b="1" spc="1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Republika Hrvatska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53.97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B-413A-AF7C-B2A035237B2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Grad Zagreb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58.32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B-413A-AF7C-B2A035237B2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OŠ PREČKO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63.54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FB-413A-AF7C-B2A03523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overlap val="-34"/>
        <c:axId val="789370207"/>
        <c:axId val="406367343"/>
      </c:barChart>
      <c:catAx>
        <c:axId val="78937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6367343"/>
        <c:crosses val="autoZero"/>
        <c:auto val="1"/>
        <c:lblAlgn val="ctr"/>
        <c:lblOffset val="100"/>
        <c:noMultiLvlLbl val="0"/>
      </c:catAx>
      <c:valAx>
        <c:axId val="406367343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8937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4.8682623911141532E-2"/>
          <c:y val="0.92975518650431455"/>
          <c:w val="0.88451881014873146"/>
          <c:h val="5.4318654026340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3200" b="1" spc="100" baseline="0" dirty="0" smtClean="0"/>
              <a:t>POVIJEST – 2024.</a:t>
            </a:r>
            <a:endParaRPr lang="hr-HR" sz="3200" b="1" spc="1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Republika Hrvatska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46.58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B-413A-AF7C-B2A035237B2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Grad Zagreb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51.89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B-413A-AF7C-B2A035237B2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OŠ PREČKO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47.57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FB-413A-AF7C-B2A03523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overlap val="-34"/>
        <c:axId val="789370207"/>
        <c:axId val="406367343"/>
      </c:barChart>
      <c:catAx>
        <c:axId val="78937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6367343"/>
        <c:crosses val="autoZero"/>
        <c:auto val="1"/>
        <c:lblAlgn val="ctr"/>
        <c:lblOffset val="100"/>
        <c:noMultiLvlLbl val="0"/>
      </c:catAx>
      <c:valAx>
        <c:axId val="406367343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8937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4.8682623911141532E-2"/>
          <c:y val="0.92975518650431455"/>
          <c:w val="0.88451881014873146"/>
          <c:h val="5.4318654026340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3200" b="1" spc="100" baseline="0" dirty="0" smtClean="0"/>
              <a:t>ENGLESKI JEZIK – 2023.</a:t>
            </a:r>
            <a:endParaRPr lang="hr-HR" sz="3200" b="1" spc="1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Republika Hrvatska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60.8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B-413A-AF7C-B2A035237B2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Grad Zagreb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75.53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B-413A-AF7C-B2A035237B2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OŠ PREČKO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80.55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FB-413A-AF7C-B2A03523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overlap val="-34"/>
        <c:axId val="789370207"/>
        <c:axId val="406367343"/>
      </c:barChart>
      <c:catAx>
        <c:axId val="78937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6367343"/>
        <c:crosses val="autoZero"/>
        <c:auto val="1"/>
        <c:lblAlgn val="ctr"/>
        <c:lblOffset val="100"/>
        <c:noMultiLvlLbl val="0"/>
      </c:catAx>
      <c:valAx>
        <c:axId val="406367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8937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4.8682623911141532E-2"/>
          <c:y val="0.92975518650431455"/>
          <c:w val="0.88451881014873146"/>
          <c:h val="5.4318654026340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3200" b="1" spc="100" baseline="0" dirty="0" smtClean="0"/>
              <a:t>MATEMATIKA – 2023.</a:t>
            </a:r>
            <a:endParaRPr lang="hr-HR" sz="3200" b="1" spc="1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Republika Hrvatska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42.85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B-413A-AF7C-B2A035237B2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Grad Zagreb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50.04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B-413A-AF7C-B2A035237B2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OŠ PREČKO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66.81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FB-413A-AF7C-B2A03523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overlap val="-34"/>
        <c:axId val="789370207"/>
        <c:axId val="406367343"/>
      </c:barChart>
      <c:catAx>
        <c:axId val="78937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6367343"/>
        <c:crosses val="autoZero"/>
        <c:auto val="1"/>
        <c:lblAlgn val="ctr"/>
        <c:lblOffset val="100"/>
        <c:noMultiLvlLbl val="0"/>
      </c:catAx>
      <c:valAx>
        <c:axId val="406367343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8937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4.8682623911141532E-2"/>
          <c:y val="0.92975518650431455"/>
          <c:w val="0.88451881014873146"/>
          <c:h val="5.4318654026340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3200" b="1" spc="100" baseline="0" dirty="0" smtClean="0"/>
              <a:t>BIOLOGIJA – 2023.</a:t>
            </a:r>
            <a:endParaRPr lang="hr-HR" sz="3200" b="1" spc="1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Republika Hrvatska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32.880000000000003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B-413A-AF7C-B2A035237B2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Grad Zagreb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36.44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B-413A-AF7C-B2A035237B2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OŠ PREČKO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35.9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FB-413A-AF7C-B2A03523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overlap val="-34"/>
        <c:axId val="789370207"/>
        <c:axId val="406367343"/>
      </c:barChart>
      <c:catAx>
        <c:axId val="78937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6367343"/>
        <c:crosses val="autoZero"/>
        <c:auto val="1"/>
        <c:lblAlgn val="ctr"/>
        <c:lblOffset val="100"/>
        <c:noMultiLvlLbl val="0"/>
      </c:catAx>
      <c:valAx>
        <c:axId val="406367343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8937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4.8682623911141532E-2"/>
          <c:y val="0.92975518650431455"/>
          <c:w val="0.88451881014873146"/>
          <c:h val="5.4318654026340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3200" b="1" spc="100" baseline="0" dirty="0" smtClean="0"/>
              <a:t>KEMIJA – 2023.</a:t>
            </a:r>
            <a:endParaRPr lang="hr-HR" sz="3200" b="1" spc="1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Republika Hrvatska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48.29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B-413A-AF7C-B2A035237B2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Grad Zagreb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54.53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B-413A-AF7C-B2A035237B2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OŠ PREČKO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70.989999999999995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FB-413A-AF7C-B2A03523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overlap val="-34"/>
        <c:axId val="789370207"/>
        <c:axId val="406367343"/>
      </c:barChart>
      <c:catAx>
        <c:axId val="78937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6367343"/>
        <c:crosses val="autoZero"/>
        <c:auto val="1"/>
        <c:lblAlgn val="ctr"/>
        <c:lblOffset val="100"/>
        <c:noMultiLvlLbl val="0"/>
      </c:catAx>
      <c:valAx>
        <c:axId val="406367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8937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4.8682623911141532E-2"/>
          <c:y val="0.92975518650431455"/>
          <c:w val="0.88451881014873146"/>
          <c:h val="5.4318654026340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3200" b="1" spc="100" baseline="0" dirty="0" smtClean="0"/>
              <a:t>FIZIKA – 2023.</a:t>
            </a:r>
            <a:endParaRPr lang="hr-HR" sz="3200" b="1" spc="1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Republika Hrvatska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38.19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B-413A-AF7C-B2A035237B2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Grad Zagreb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44.41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B-413A-AF7C-B2A035237B2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OŠ PREČKO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60.21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FB-413A-AF7C-B2A03523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overlap val="-34"/>
        <c:axId val="789370207"/>
        <c:axId val="406367343"/>
      </c:barChart>
      <c:catAx>
        <c:axId val="78937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6367343"/>
        <c:crosses val="autoZero"/>
        <c:auto val="1"/>
        <c:lblAlgn val="ctr"/>
        <c:lblOffset val="100"/>
        <c:noMultiLvlLbl val="0"/>
      </c:catAx>
      <c:valAx>
        <c:axId val="406367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8937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4.8682623911141532E-2"/>
          <c:y val="0.92975518650431455"/>
          <c:w val="0.88451881014873146"/>
          <c:h val="5.4318654026340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3200" b="1" spc="100" baseline="0" dirty="0" smtClean="0"/>
              <a:t>GEOGRAFIJA – 2023.</a:t>
            </a:r>
            <a:endParaRPr lang="hr-HR" sz="3200" b="1" spc="1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Republika Hrvatska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38.08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B-413A-AF7C-B2A035237B2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Grad Zagreb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42.88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B-413A-AF7C-B2A035237B2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OŠ PREČKO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48.09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FB-413A-AF7C-B2A03523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overlap val="-34"/>
        <c:axId val="789370207"/>
        <c:axId val="406367343"/>
      </c:barChart>
      <c:catAx>
        <c:axId val="78937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6367343"/>
        <c:crosses val="autoZero"/>
        <c:auto val="1"/>
        <c:lblAlgn val="ctr"/>
        <c:lblOffset val="100"/>
        <c:noMultiLvlLbl val="0"/>
      </c:catAx>
      <c:valAx>
        <c:axId val="406367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8937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4.8682623911141532E-2"/>
          <c:y val="0.92975518650431455"/>
          <c:w val="0.88451881014873146"/>
          <c:h val="5.4318654026340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3200" b="1" spc="100" baseline="0" dirty="0" smtClean="0"/>
              <a:t>POVIJEST – 2023.</a:t>
            </a:r>
            <a:endParaRPr lang="hr-HR" sz="3200" b="1" spc="1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Republika Hrvatska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31.32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B-413A-AF7C-B2A035237B2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Grad Zagreb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34.049999999999997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B-413A-AF7C-B2A035237B2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OŠ PREČKO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42.99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FB-413A-AF7C-B2A03523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overlap val="-34"/>
        <c:axId val="789370207"/>
        <c:axId val="406367343"/>
      </c:barChart>
      <c:catAx>
        <c:axId val="78937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6367343"/>
        <c:crosses val="autoZero"/>
        <c:auto val="1"/>
        <c:lblAlgn val="ctr"/>
        <c:lblOffset val="100"/>
        <c:noMultiLvlLbl val="0"/>
      </c:catAx>
      <c:valAx>
        <c:axId val="406367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8937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4.8682623911141532E-2"/>
          <c:y val="0.92975518650431455"/>
          <c:w val="0.88451881014873146"/>
          <c:h val="5.4318654026340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3200" b="1" spc="100" baseline="0" dirty="0" smtClean="0"/>
              <a:t>HRVATSKI JEZIK – 2024.</a:t>
            </a:r>
            <a:endParaRPr lang="hr-HR" sz="3200" b="1" spc="1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Republika Hrvatska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54.94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B-413A-AF7C-B2A035237B2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Grad Zagreb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59.14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B-413A-AF7C-B2A035237B2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OŠ PREČKO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Prosječna točna riješenost ispita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68.040000000000006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FB-413A-AF7C-B2A03523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overlap val="-34"/>
        <c:axId val="789370207"/>
        <c:axId val="406367343"/>
      </c:barChart>
      <c:catAx>
        <c:axId val="78937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6367343"/>
        <c:crosses val="autoZero"/>
        <c:auto val="1"/>
        <c:lblAlgn val="ctr"/>
        <c:lblOffset val="100"/>
        <c:noMultiLvlLbl val="0"/>
      </c:catAx>
      <c:valAx>
        <c:axId val="406367343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8937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4.8682623911141532E-2"/>
          <c:y val="0.92975518650431455"/>
          <c:w val="0.88451881014873146"/>
          <c:h val="5.4318654026340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0.47617</cdr:x>
      <cdr:y>0.27739</cdr:y>
    </cdr:from>
    <cdr:to>
      <cdr:x>0.56313</cdr:x>
      <cdr:y>0.34132</cdr:y>
    </cdr:to>
    <cdr:sp macro="" textlink="">
      <cdr:nvSpPr>
        <cdr:cNvPr id="2" name="TekstniOkvir 6"/>
        <cdr:cNvSpPr txBox="1"/>
      </cdr:nvSpPr>
      <cdr:spPr>
        <a:xfrm xmlns:a="http://schemas.openxmlformats.org/drawingml/2006/main">
          <a:off x="5007262" y="1602571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/>
            <a:t>56,10%</a:t>
          </a:r>
          <a:endParaRPr lang="hr-HR" dirty="0"/>
        </a:p>
      </cdr:txBody>
    </cdr:sp>
  </cdr:relSizeAnchor>
  <cdr:relSizeAnchor xmlns:cdr="http://schemas.openxmlformats.org/drawingml/2006/chartDrawing">
    <cdr:from>
      <cdr:x>0.72123</cdr:x>
      <cdr:y>0.16707</cdr:y>
    </cdr:from>
    <cdr:to>
      <cdr:x>0.80819</cdr:x>
      <cdr:y>0.23099</cdr:y>
    </cdr:to>
    <cdr:sp macro="" textlink="">
      <cdr:nvSpPr>
        <cdr:cNvPr id="5" name="TekstniOkvir 6"/>
        <cdr:cNvSpPr txBox="1"/>
      </cdr:nvSpPr>
      <cdr:spPr>
        <a:xfrm xmlns:a="http://schemas.openxmlformats.org/drawingml/2006/main">
          <a:off x="7584208" y="965201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>
              <a:solidFill>
                <a:schemeClr val="bg1">
                  <a:lumMod val="95000"/>
                </a:schemeClr>
              </a:solidFill>
            </a:rPr>
            <a:t>67,34%</a:t>
          </a:r>
          <a:endParaRPr lang="hr-HR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0.4742</cdr:x>
      <cdr:y>0.20684</cdr:y>
    </cdr:from>
    <cdr:to>
      <cdr:x>0.56115</cdr:x>
      <cdr:y>0.27076</cdr:y>
    </cdr:to>
    <cdr:sp macro="" textlink="">
      <cdr:nvSpPr>
        <cdr:cNvPr id="2" name="TekstniOkvir 6"/>
        <cdr:cNvSpPr txBox="1"/>
      </cdr:nvSpPr>
      <cdr:spPr>
        <a:xfrm xmlns:a="http://schemas.openxmlformats.org/drawingml/2006/main">
          <a:off x="4986481" y="1194958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/>
            <a:t>63,87%</a:t>
          </a:r>
          <a:endParaRPr lang="hr-HR" dirty="0"/>
        </a:p>
      </cdr:txBody>
    </cdr:sp>
  </cdr:relSizeAnchor>
  <cdr:relSizeAnchor xmlns:cdr="http://schemas.openxmlformats.org/drawingml/2006/chartDrawing">
    <cdr:from>
      <cdr:x>0.72716</cdr:x>
      <cdr:y>0.17606</cdr:y>
    </cdr:from>
    <cdr:to>
      <cdr:x>0.81412</cdr:x>
      <cdr:y>0.23999</cdr:y>
    </cdr:to>
    <cdr:sp macro="" textlink="">
      <cdr:nvSpPr>
        <cdr:cNvPr id="5" name="TekstniOkvir 6"/>
        <cdr:cNvSpPr txBox="1"/>
      </cdr:nvSpPr>
      <cdr:spPr>
        <a:xfrm xmlns:a="http://schemas.openxmlformats.org/drawingml/2006/main">
          <a:off x="7646554" y="1017156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>
              <a:solidFill>
                <a:schemeClr val="bg1">
                  <a:lumMod val="95000"/>
                </a:schemeClr>
              </a:solidFill>
            </a:rPr>
            <a:t>66,97%</a:t>
          </a:r>
          <a:endParaRPr lang="hr-HR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0.47321</cdr:x>
      <cdr:y>0.29399</cdr:y>
    </cdr:from>
    <cdr:to>
      <cdr:x>0.56017</cdr:x>
      <cdr:y>0.35791</cdr:y>
    </cdr:to>
    <cdr:sp macro="" textlink="">
      <cdr:nvSpPr>
        <cdr:cNvPr id="2" name="TekstniOkvir 6"/>
        <cdr:cNvSpPr txBox="1"/>
      </cdr:nvSpPr>
      <cdr:spPr>
        <a:xfrm xmlns:a="http://schemas.openxmlformats.org/drawingml/2006/main">
          <a:off x="4976090" y="1698460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/>
            <a:t>55,54%</a:t>
          </a:r>
          <a:endParaRPr lang="hr-HR" dirty="0"/>
        </a:p>
      </cdr:txBody>
    </cdr:sp>
  </cdr:relSizeAnchor>
  <cdr:relSizeAnchor xmlns:cdr="http://schemas.openxmlformats.org/drawingml/2006/chartDrawing">
    <cdr:from>
      <cdr:x>0.72716</cdr:x>
      <cdr:y>0.16707</cdr:y>
    </cdr:from>
    <cdr:to>
      <cdr:x>0.81412</cdr:x>
      <cdr:y>0.23099</cdr:y>
    </cdr:to>
    <cdr:sp macro="" textlink="">
      <cdr:nvSpPr>
        <cdr:cNvPr id="5" name="TekstniOkvir 6"/>
        <cdr:cNvSpPr txBox="1"/>
      </cdr:nvSpPr>
      <cdr:spPr>
        <a:xfrm xmlns:a="http://schemas.openxmlformats.org/drawingml/2006/main">
          <a:off x="7646554" y="965201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>
              <a:solidFill>
                <a:schemeClr val="bg1">
                  <a:lumMod val="95000"/>
                </a:schemeClr>
              </a:solidFill>
            </a:rPr>
            <a:t>67,95%</a:t>
          </a:r>
          <a:endParaRPr lang="hr-HR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0.4742</cdr:x>
      <cdr:y>0.33232</cdr:y>
    </cdr:from>
    <cdr:to>
      <cdr:x>0.56115</cdr:x>
      <cdr:y>0.39625</cdr:y>
    </cdr:to>
    <cdr:sp macro="" textlink="">
      <cdr:nvSpPr>
        <cdr:cNvPr id="2" name="TekstniOkvir 6"/>
        <cdr:cNvSpPr txBox="1"/>
      </cdr:nvSpPr>
      <cdr:spPr>
        <a:xfrm xmlns:a="http://schemas.openxmlformats.org/drawingml/2006/main">
          <a:off x="4986481" y="1919949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/>
            <a:t>51,53%</a:t>
          </a:r>
          <a:endParaRPr lang="hr-HR" dirty="0"/>
        </a:p>
      </cdr:txBody>
    </cdr:sp>
  </cdr:relSizeAnchor>
  <cdr:relSizeAnchor xmlns:cdr="http://schemas.openxmlformats.org/drawingml/2006/chartDrawing">
    <cdr:from>
      <cdr:x>0.72914</cdr:x>
      <cdr:y>0.2684</cdr:y>
    </cdr:from>
    <cdr:to>
      <cdr:x>0.8161</cdr:x>
      <cdr:y>0.33232</cdr:y>
    </cdr:to>
    <cdr:sp macro="" textlink="">
      <cdr:nvSpPr>
        <cdr:cNvPr id="5" name="TekstniOkvir 6"/>
        <cdr:cNvSpPr txBox="1"/>
      </cdr:nvSpPr>
      <cdr:spPr>
        <a:xfrm xmlns:a="http://schemas.openxmlformats.org/drawingml/2006/main">
          <a:off x="7667336" y="1550617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>
              <a:solidFill>
                <a:schemeClr val="bg1">
                  <a:lumMod val="95000"/>
                </a:schemeClr>
              </a:solidFill>
            </a:rPr>
            <a:t>57,63%</a:t>
          </a:r>
          <a:endParaRPr lang="hr-HR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0.47716</cdr:x>
      <cdr:y>0.22384</cdr:y>
    </cdr:from>
    <cdr:to>
      <cdr:x>0.56412</cdr:x>
      <cdr:y>0.28777</cdr:y>
    </cdr:to>
    <cdr:sp macro="" textlink="">
      <cdr:nvSpPr>
        <cdr:cNvPr id="2" name="TekstniOkvir 6"/>
        <cdr:cNvSpPr txBox="1"/>
      </cdr:nvSpPr>
      <cdr:spPr>
        <a:xfrm xmlns:a="http://schemas.openxmlformats.org/drawingml/2006/main">
          <a:off x="5017653" y="1293214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/>
            <a:t>62,33%</a:t>
          </a:r>
          <a:endParaRPr lang="hr-HR" dirty="0"/>
        </a:p>
      </cdr:txBody>
    </cdr:sp>
  </cdr:relSizeAnchor>
  <cdr:relSizeAnchor xmlns:cdr="http://schemas.openxmlformats.org/drawingml/2006/chartDrawing">
    <cdr:from>
      <cdr:x>0.72716</cdr:x>
      <cdr:y>0.14728</cdr:y>
    </cdr:from>
    <cdr:to>
      <cdr:x>0.81412</cdr:x>
      <cdr:y>0.21121</cdr:y>
    </cdr:to>
    <cdr:sp macro="" textlink="">
      <cdr:nvSpPr>
        <cdr:cNvPr id="5" name="TekstniOkvir 6"/>
        <cdr:cNvSpPr txBox="1"/>
      </cdr:nvSpPr>
      <cdr:spPr>
        <a:xfrm xmlns:a="http://schemas.openxmlformats.org/drawingml/2006/main">
          <a:off x="7646554" y="850901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>
              <a:solidFill>
                <a:schemeClr val="bg1">
                  <a:lumMod val="95000"/>
                </a:schemeClr>
              </a:solidFill>
            </a:rPr>
            <a:t>70,03%</a:t>
          </a:r>
          <a:endParaRPr lang="hr-HR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0.47519</cdr:x>
      <cdr:y>0.33813</cdr:y>
    </cdr:from>
    <cdr:to>
      <cdr:x>0.56214</cdr:x>
      <cdr:y>0.40206</cdr:y>
    </cdr:to>
    <cdr:sp macro="" textlink="">
      <cdr:nvSpPr>
        <cdr:cNvPr id="2" name="TekstniOkvir 6"/>
        <cdr:cNvSpPr txBox="1"/>
      </cdr:nvSpPr>
      <cdr:spPr>
        <a:xfrm xmlns:a="http://schemas.openxmlformats.org/drawingml/2006/main">
          <a:off x="4996871" y="1953493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/>
            <a:t>50,64%</a:t>
          </a:r>
          <a:endParaRPr lang="hr-HR" dirty="0"/>
        </a:p>
      </cdr:txBody>
    </cdr:sp>
  </cdr:relSizeAnchor>
  <cdr:relSizeAnchor xmlns:cdr="http://schemas.openxmlformats.org/drawingml/2006/chartDrawing">
    <cdr:from>
      <cdr:x>0.72716</cdr:x>
      <cdr:y>0.15088</cdr:y>
    </cdr:from>
    <cdr:to>
      <cdr:x>0.81412</cdr:x>
      <cdr:y>0.21481</cdr:y>
    </cdr:to>
    <cdr:sp macro="" textlink="">
      <cdr:nvSpPr>
        <cdr:cNvPr id="5" name="TekstniOkvir 6"/>
        <cdr:cNvSpPr txBox="1"/>
      </cdr:nvSpPr>
      <cdr:spPr>
        <a:xfrm xmlns:a="http://schemas.openxmlformats.org/drawingml/2006/main">
          <a:off x="7646554" y="871683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>
              <a:solidFill>
                <a:schemeClr val="bg1">
                  <a:lumMod val="95000"/>
                </a:schemeClr>
              </a:solidFill>
            </a:rPr>
            <a:t>69,35%</a:t>
          </a:r>
          <a:endParaRPr lang="hr-HR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0.4742</cdr:x>
      <cdr:y>0.2482</cdr:y>
    </cdr:from>
    <cdr:to>
      <cdr:x>0.56115</cdr:x>
      <cdr:y>0.31213</cdr:y>
    </cdr:to>
    <cdr:sp macro="" textlink="">
      <cdr:nvSpPr>
        <cdr:cNvPr id="2" name="TekstniOkvir 6"/>
        <cdr:cNvSpPr txBox="1"/>
      </cdr:nvSpPr>
      <cdr:spPr>
        <a:xfrm xmlns:a="http://schemas.openxmlformats.org/drawingml/2006/main">
          <a:off x="4986481" y="1433948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/>
            <a:t>58,32%</a:t>
          </a:r>
          <a:endParaRPr lang="hr-HR" dirty="0"/>
        </a:p>
      </cdr:txBody>
    </cdr:sp>
  </cdr:relSizeAnchor>
  <cdr:relSizeAnchor xmlns:cdr="http://schemas.openxmlformats.org/drawingml/2006/chartDrawing">
    <cdr:from>
      <cdr:x>0.72716</cdr:x>
      <cdr:y>0.19584</cdr:y>
    </cdr:from>
    <cdr:to>
      <cdr:x>0.81412</cdr:x>
      <cdr:y>0.25977</cdr:y>
    </cdr:to>
    <cdr:sp macro="" textlink="">
      <cdr:nvSpPr>
        <cdr:cNvPr id="5" name="TekstniOkvir 6"/>
        <cdr:cNvSpPr txBox="1"/>
      </cdr:nvSpPr>
      <cdr:spPr>
        <a:xfrm xmlns:a="http://schemas.openxmlformats.org/drawingml/2006/main">
          <a:off x="7646554" y="1131455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>
              <a:solidFill>
                <a:schemeClr val="bg1">
                  <a:lumMod val="95000"/>
                </a:schemeClr>
              </a:solidFill>
            </a:rPr>
            <a:t>63,54%</a:t>
          </a:r>
          <a:endParaRPr lang="hr-HR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0.47617</cdr:x>
      <cdr:y>0.31835</cdr:y>
    </cdr:from>
    <cdr:to>
      <cdr:x>0.56313</cdr:x>
      <cdr:y>0.38227</cdr:y>
    </cdr:to>
    <cdr:sp macro="" textlink="">
      <cdr:nvSpPr>
        <cdr:cNvPr id="2" name="TekstniOkvir 6"/>
        <cdr:cNvSpPr txBox="1"/>
      </cdr:nvSpPr>
      <cdr:spPr>
        <a:xfrm xmlns:a="http://schemas.openxmlformats.org/drawingml/2006/main">
          <a:off x="5007263" y="1839194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/>
            <a:t>51,89%</a:t>
          </a:r>
          <a:endParaRPr lang="hr-HR" dirty="0"/>
        </a:p>
      </cdr:txBody>
    </cdr:sp>
  </cdr:relSizeAnchor>
  <cdr:relSizeAnchor xmlns:cdr="http://schemas.openxmlformats.org/drawingml/2006/chartDrawing">
    <cdr:from>
      <cdr:x>0.71926</cdr:x>
      <cdr:y>0.36429</cdr:y>
    </cdr:from>
    <cdr:to>
      <cdr:x>0.80621</cdr:x>
      <cdr:y>0.42822</cdr:y>
    </cdr:to>
    <cdr:sp macro="" textlink="">
      <cdr:nvSpPr>
        <cdr:cNvPr id="5" name="TekstniOkvir 6"/>
        <cdr:cNvSpPr txBox="1"/>
      </cdr:nvSpPr>
      <cdr:spPr>
        <a:xfrm xmlns:a="http://schemas.openxmlformats.org/drawingml/2006/main">
          <a:off x="7563427" y="2104615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>
              <a:solidFill>
                <a:schemeClr val="bg1">
                  <a:lumMod val="95000"/>
                </a:schemeClr>
              </a:solidFill>
            </a:rPr>
            <a:t>47,57%</a:t>
          </a:r>
          <a:endParaRPr lang="hr-HR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0.47914</cdr:x>
      <cdr:y>0.25581</cdr:y>
    </cdr:from>
    <cdr:to>
      <cdr:x>0.5661</cdr:x>
      <cdr:y>0.31973</cdr:y>
    </cdr:to>
    <cdr:sp macro="" textlink="">
      <cdr:nvSpPr>
        <cdr:cNvPr id="2" name="TekstniOkvir 6"/>
        <cdr:cNvSpPr txBox="1"/>
      </cdr:nvSpPr>
      <cdr:spPr>
        <a:xfrm xmlns:a="http://schemas.openxmlformats.org/drawingml/2006/main">
          <a:off x="5038434" y="1477880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/>
            <a:t>75,53%</a:t>
          </a:r>
          <a:endParaRPr lang="hr-HR" dirty="0"/>
        </a:p>
      </cdr:txBody>
    </cdr:sp>
  </cdr:relSizeAnchor>
  <cdr:relSizeAnchor xmlns:cdr="http://schemas.openxmlformats.org/drawingml/2006/chartDrawing">
    <cdr:from>
      <cdr:x>0.72617</cdr:x>
      <cdr:y>0.21563</cdr:y>
    </cdr:from>
    <cdr:to>
      <cdr:x>0.81313</cdr:x>
      <cdr:y>0.27956</cdr:y>
    </cdr:to>
    <cdr:sp macro="" textlink="">
      <cdr:nvSpPr>
        <cdr:cNvPr id="5" name="TekstniOkvir 6"/>
        <cdr:cNvSpPr txBox="1"/>
      </cdr:nvSpPr>
      <cdr:spPr>
        <a:xfrm xmlns:a="http://schemas.openxmlformats.org/drawingml/2006/main">
          <a:off x="7636163" y="1245756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>
              <a:solidFill>
                <a:schemeClr val="bg1">
                  <a:lumMod val="95000"/>
                </a:schemeClr>
              </a:solidFill>
            </a:rPr>
            <a:t>80,55%</a:t>
          </a:r>
          <a:endParaRPr lang="hr-HR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0.48112</cdr:x>
      <cdr:y>0.33412</cdr:y>
    </cdr:from>
    <cdr:to>
      <cdr:x>0.56807</cdr:x>
      <cdr:y>0.39805</cdr:y>
    </cdr:to>
    <cdr:sp macro="" textlink="">
      <cdr:nvSpPr>
        <cdr:cNvPr id="2" name="TekstniOkvir 6"/>
        <cdr:cNvSpPr txBox="1"/>
      </cdr:nvSpPr>
      <cdr:spPr>
        <a:xfrm xmlns:a="http://schemas.openxmlformats.org/drawingml/2006/main">
          <a:off x="5059216" y="1930340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/>
            <a:t>50,04%</a:t>
          </a:r>
          <a:endParaRPr lang="hr-HR" dirty="0"/>
        </a:p>
      </cdr:txBody>
    </cdr:sp>
  </cdr:relSizeAnchor>
  <cdr:relSizeAnchor xmlns:cdr="http://schemas.openxmlformats.org/drawingml/2006/chartDrawing">
    <cdr:from>
      <cdr:x>0.72321</cdr:x>
      <cdr:y>0.17066</cdr:y>
    </cdr:from>
    <cdr:to>
      <cdr:x>0.81017</cdr:x>
      <cdr:y>0.23459</cdr:y>
    </cdr:to>
    <cdr:sp macro="" textlink="">
      <cdr:nvSpPr>
        <cdr:cNvPr id="5" name="TekstniOkvir 6"/>
        <cdr:cNvSpPr txBox="1"/>
      </cdr:nvSpPr>
      <cdr:spPr>
        <a:xfrm xmlns:a="http://schemas.openxmlformats.org/drawingml/2006/main">
          <a:off x="7604990" y="985983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>
              <a:solidFill>
                <a:schemeClr val="bg1">
                  <a:lumMod val="95000"/>
                </a:schemeClr>
              </a:solidFill>
            </a:rPr>
            <a:t>66,81%</a:t>
          </a:r>
          <a:endParaRPr lang="hr-HR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0.47123</cdr:x>
      <cdr:y>0.46804</cdr:y>
    </cdr:from>
    <cdr:to>
      <cdr:x>0.55819</cdr:x>
      <cdr:y>0.53196</cdr:y>
    </cdr:to>
    <cdr:sp macro="" textlink="">
      <cdr:nvSpPr>
        <cdr:cNvPr id="2" name="TekstniOkvir 6"/>
        <cdr:cNvSpPr txBox="1"/>
      </cdr:nvSpPr>
      <cdr:spPr>
        <a:xfrm xmlns:a="http://schemas.openxmlformats.org/drawingml/2006/main">
          <a:off x="4955307" y="2704006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/>
            <a:t>36,44%</a:t>
          </a:r>
          <a:endParaRPr lang="hr-HR" dirty="0"/>
        </a:p>
      </cdr:txBody>
    </cdr:sp>
  </cdr:relSizeAnchor>
  <cdr:relSizeAnchor xmlns:cdr="http://schemas.openxmlformats.org/drawingml/2006/chartDrawing">
    <cdr:from>
      <cdr:x>0.72222</cdr:x>
      <cdr:y>0.46804</cdr:y>
    </cdr:from>
    <cdr:to>
      <cdr:x>0.80918</cdr:x>
      <cdr:y>0.53196</cdr:y>
    </cdr:to>
    <cdr:sp macro="" textlink="">
      <cdr:nvSpPr>
        <cdr:cNvPr id="5" name="TekstniOkvir 6"/>
        <cdr:cNvSpPr txBox="1"/>
      </cdr:nvSpPr>
      <cdr:spPr>
        <a:xfrm xmlns:a="http://schemas.openxmlformats.org/drawingml/2006/main">
          <a:off x="7594600" y="2704006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>
              <a:solidFill>
                <a:schemeClr val="bg1">
                  <a:lumMod val="95000"/>
                </a:schemeClr>
              </a:solidFill>
            </a:rPr>
            <a:t>35,90%</a:t>
          </a:r>
          <a:endParaRPr lang="hr-HR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0.47716</cdr:x>
      <cdr:y>0.35473</cdr:y>
    </cdr:from>
    <cdr:to>
      <cdr:x>0.56412</cdr:x>
      <cdr:y>0.41865</cdr:y>
    </cdr:to>
    <cdr:sp macro="" textlink="">
      <cdr:nvSpPr>
        <cdr:cNvPr id="2" name="TekstniOkvir 6"/>
        <cdr:cNvSpPr txBox="1"/>
      </cdr:nvSpPr>
      <cdr:spPr>
        <a:xfrm xmlns:a="http://schemas.openxmlformats.org/drawingml/2006/main">
          <a:off x="5017653" y="2049380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/>
            <a:t>54,53%</a:t>
          </a:r>
          <a:endParaRPr lang="hr-HR" dirty="0"/>
        </a:p>
      </cdr:txBody>
    </cdr:sp>
  </cdr:relSizeAnchor>
  <cdr:relSizeAnchor xmlns:cdr="http://schemas.openxmlformats.org/drawingml/2006/chartDrawing">
    <cdr:from>
      <cdr:x>0.72716</cdr:x>
      <cdr:y>0.22102</cdr:y>
    </cdr:from>
    <cdr:to>
      <cdr:x>0.81412</cdr:x>
      <cdr:y>0.28495</cdr:y>
    </cdr:to>
    <cdr:sp macro="" textlink="">
      <cdr:nvSpPr>
        <cdr:cNvPr id="5" name="TekstniOkvir 6"/>
        <cdr:cNvSpPr txBox="1"/>
      </cdr:nvSpPr>
      <cdr:spPr>
        <a:xfrm xmlns:a="http://schemas.openxmlformats.org/drawingml/2006/main">
          <a:off x="7646554" y="1276929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>
              <a:solidFill>
                <a:schemeClr val="bg1">
                  <a:lumMod val="95000"/>
                </a:schemeClr>
              </a:solidFill>
            </a:rPr>
            <a:t>70,99%</a:t>
          </a:r>
          <a:endParaRPr lang="hr-HR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0.47519</cdr:x>
      <cdr:y>0.39389</cdr:y>
    </cdr:from>
    <cdr:to>
      <cdr:x>0.56214</cdr:x>
      <cdr:y>0.45781</cdr:y>
    </cdr:to>
    <cdr:sp macro="" textlink="">
      <cdr:nvSpPr>
        <cdr:cNvPr id="2" name="TekstniOkvir 6"/>
        <cdr:cNvSpPr txBox="1"/>
      </cdr:nvSpPr>
      <cdr:spPr>
        <a:xfrm xmlns:a="http://schemas.openxmlformats.org/drawingml/2006/main">
          <a:off x="4996871" y="2275610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/>
            <a:t>44,41%</a:t>
          </a:r>
          <a:endParaRPr lang="hr-HR" dirty="0"/>
        </a:p>
      </cdr:txBody>
    </cdr:sp>
  </cdr:relSizeAnchor>
  <cdr:relSizeAnchor xmlns:cdr="http://schemas.openxmlformats.org/drawingml/2006/chartDrawing">
    <cdr:from>
      <cdr:x>0.72519</cdr:x>
      <cdr:y>0.23901</cdr:y>
    </cdr:from>
    <cdr:to>
      <cdr:x>0.81214</cdr:x>
      <cdr:y>0.30294</cdr:y>
    </cdr:to>
    <cdr:sp macro="" textlink="">
      <cdr:nvSpPr>
        <cdr:cNvPr id="5" name="TekstniOkvir 6"/>
        <cdr:cNvSpPr txBox="1"/>
      </cdr:nvSpPr>
      <cdr:spPr>
        <a:xfrm xmlns:a="http://schemas.openxmlformats.org/drawingml/2006/main">
          <a:off x="7625772" y="1380838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>
              <a:solidFill>
                <a:schemeClr val="bg1">
                  <a:lumMod val="95000"/>
                </a:schemeClr>
              </a:solidFill>
            </a:rPr>
            <a:t>60,21%</a:t>
          </a:r>
          <a:endParaRPr lang="hr-HR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0.47617</cdr:x>
      <cdr:y>0.32996</cdr:y>
    </cdr:from>
    <cdr:to>
      <cdr:x>0.56313</cdr:x>
      <cdr:y>0.39389</cdr:y>
    </cdr:to>
    <cdr:sp macro="" textlink="">
      <cdr:nvSpPr>
        <cdr:cNvPr id="2" name="TekstniOkvir 6"/>
        <cdr:cNvSpPr txBox="1"/>
      </cdr:nvSpPr>
      <cdr:spPr>
        <a:xfrm xmlns:a="http://schemas.openxmlformats.org/drawingml/2006/main">
          <a:off x="5007262" y="1906278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/>
            <a:t>42,88%</a:t>
          </a:r>
          <a:endParaRPr lang="hr-HR" dirty="0"/>
        </a:p>
      </cdr:txBody>
    </cdr:sp>
  </cdr:relSizeAnchor>
  <cdr:relSizeAnchor xmlns:cdr="http://schemas.openxmlformats.org/drawingml/2006/chartDrawing">
    <cdr:from>
      <cdr:x>0.72815</cdr:x>
      <cdr:y>0.27138</cdr:y>
    </cdr:from>
    <cdr:to>
      <cdr:x>0.81511</cdr:x>
      <cdr:y>0.33531</cdr:y>
    </cdr:to>
    <cdr:sp macro="" textlink="">
      <cdr:nvSpPr>
        <cdr:cNvPr id="5" name="TekstniOkvir 6"/>
        <cdr:cNvSpPr txBox="1"/>
      </cdr:nvSpPr>
      <cdr:spPr>
        <a:xfrm xmlns:a="http://schemas.openxmlformats.org/drawingml/2006/main">
          <a:off x="7656945" y="1567874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>
              <a:solidFill>
                <a:schemeClr val="bg1">
                  <a:lumMod val="95000"/>
                </a:schemeClr>
              </a:solidFill>
            </a:rPr>
            <a:t>48,09%</a:t>
          </a:r>
          <a:endParaRPr lang="hr-HR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0.47716</cdr:x>
      <cdr:y>0.36511</cdr:y>
    </cdr:from>
    <cdr:to>
      <cdr:x>0.56412</cdr:x>
      <cdr:y>0.42904</cdr:y>
    </cdr:to>
    <cdr:sp macro="" textlink="">
      <cdr:nvSpPr>
        <cdr:cNvPr id="2" name="TekstniOkvir 6"/>
        <cdr:cNvSpPr txBox="1"/>
      </cdr:nvSpPr>
      <cdr:spPr>
        <a:xfrm xmlns:a="http://schemas.openxmlformats.org/drawingml/2006/main">
          <a:off x="5017653" y="2109356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/>
            <a:t>34,05%</a:t>
          </a:r>
          <a:endParaRPr lang="hr-HR" dirty="0"/>
        </a:p>
      </cdr:txBody>
    </cdr:sp>
  </cdr:relSizeAnchor>
  <cdr:relSizeAnchor xmlns:cdr="http://schemas.openxmlformats.org/drawingml/2006/chartDrawing">
    <cdr:from>
      <cdr:x>0.73013</cdr:x>
      <cdr:y>0.23541</cdr:y>
    </cdr:from>
    <cdr:to>
      <cdr:x>0.81708</cdr:x>
      <cdr:y>0.29934</cdr:y>
    </cdr:to>
    <cdr:sp macro="" textlink="">
      <cdr:nvSpPr>
        <cdr:cNvPr id="5" name="TekstniOkvir 6"/>
        <cdr:cNvSpPr txBox="1"/>
      </cdr:nvSpPr>
      <cdr:spPr>
        <a:xfrm xmlns:a="http://schemas.openxmlformats.org/drawingml/2006/main">
          <a:off x="7677727" y="1360056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>
              <a:solidFill>
                <a:schemeClr val="bg1">
                  <a:lumMod val="95000"/>
                </a:schemeClr>
              </a:solidFill>
            </a:rPr>
            <a:t>42,99%</a:t>
          </a:r>
          <a:endParaRPr lang="hr-HR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0.4742</cdr:x>
      <cdr:y>0.2482</cdr:y>
    </cdr:from>
    <cdr:to>
      <cdr:x>0.56115</cdr:x>
      <cdr:y>0.31213</cdr:y>
    </cdr:to>
    <cdr:sp macro="" textlink="">
      <cdr:nvSpPr>
        <cdr:cNvPr id="2" name="TekstniOkvir 6"/>
        <cdr:cNvSpPr txBox="1"/>
      </cdr:nvSpPr>
      <cdr:spPr>
        <a:xfrm xmlns:a="http://schemas.openxmlformats.org/drawingml/2006/main">
          <a:off x="4986481" y="1433948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/>
            <a:t>59,14%</a:t>
          </a:r>
          <a:endParaRPr lang="hr-HR" dirty="0"/>
        </a:p>
      </cdr:txBody>
    </cdr:sp>
  </cdr:relSizeAnchor>
  <cdr:relSizeAnchor xmlns:cdr="http://schemas.openxmlformats.org/drawingml/2006/chartDrawing">
    <cdr:from>
      <cdr:x>0.72716</cdr:x>
      <cdr:y>0.16707</cdr:y>
    </cdr:from>
    <cdr:to>
      <cdr:x>0.81412</cdr:x>
      <cdr:y>0.23099</cdr:y>
    </cdr:to>
    <cdr:sp macro="" textlink="">
      <cdr:nvSpPr>
        <cdr:cNvPr id="5" name="TekstniOkvir 6"/>
        <cdr:cNvSpPr txBox="1"/>
      </cdr:nvSpPr>
      <cdr:spPr>
        <a:xfrm xmlns:a="http://schemas.openxmlformats.org/drawingml/2006/main">
          <a:off x="7646554" y="965201"/>
          <a:ext cx="914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dirty="0" smtClean="0">
              <a:solidFill>
                <a:schemeClr val="bg1">
                  <a:lumMod val="95000"/>
                </a:schemeClr>
              </a:solidFill>
            </a:rPr>
            <a:t>68,04%</a:t>
          </a:r>
          <a:endParaRPr lang="hr-HR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6726-A1A0-425C-8216-C63390DA05E3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E32-6693-4FEB-9B93-A2B5ED067C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719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6726-A1A0-425C-8216-C63390DA05E3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E32-6693-4FEB-9B93-A2B5ED067C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057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6726-A1A0-425C-8216-C63390DA05E3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E32-6693-4FEB-9B93-A2B5ED067C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068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6726-A1A0-425C-8216-C63390DA05E3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E32-6693-4FEB-9B93-A2B5ED067C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026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6726-A1A0-425C-8216-C63390DA05E3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E32-6693-4FEB-9B93-A2B5ED067C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53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6726-A1A0-425C-8216-C63390DA05E3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E32-6693-4FEB-9B93-A2B5ED067C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16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6726-A1A0-425C-8216-C63390DA05E3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E32-6693-4FEB-9B93-A2B5ED067C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869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6726-A1A0-425C-8216-C63390DA05E3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E32-6693-4FEB-9B93-A2B5ED067C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574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6726-A1A0-425C-8216-C63390DA05E3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E32-6693-4FEB-9B93-A2B5ED067C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306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6726-A1A0-425C-8216-C63390DA05E3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E32-6693-4FEB-9B93-A2B5ED067C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735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6726-A1A0-425C-8216-C63390DA05E3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E32-6693-4FEB-9B93-A2B5ED067C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722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6726-A1A0-425C-8216-C63390DA05E3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FEE32-6693-4FEB-9B93-A2B5ED067C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021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81099" y="1475509"/>
            <a:ext cx="10030691" cy="1433946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OŠ PREČKO</a:t>
            </a:r>
            <a:endParaRPr lang="hr-HR" dirty="0">
              <a:ea typeface="Verdana" panose="020B060403050404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24444" y="3148445"/>
            <a:ext cx="9144000" cy="2078182"/>
          </a:xfrm>
        </p:spPr>
        <p:txBody>
          <a:bodyPr>
            <a:normAutofit/>
          </a:bodyPr>
          <a:lstStyle/>
          <a:p>
            <a:r>
              <a:rPr lang="hr-HR" sz="6000" dirty="0" smtClean="0">
                <a:ea typeface="Verdana" panose="020B0604030504040204" pitchFamily="34" charset="0"/>
              </a:rPr>
              <a:t>Rezultati nacionalnih ispita</a:t>
            </a:r>
            <a:br>
              <a:rPr lang="hr-HR" sz="6000" dirty="0" smtClean="0">
                <a:ea typeface="Verdana" panose="020B0604030504040204" pitchFamily="34" charset="0"/>
              </a:rPr>
            </a:br>
            <a:r>
              <a:rPr lang="hr-HR" sz="6000" dirty="0" smtClean="0">
                <a:ea typeface="Verdana" panose="020B0604030504040204" pitchFamily="34" charset="0"/>
              </a:rPr>
              <a:t>u 8. razredima 2023. i 2024.</a:t>
            </a:r>
            <a:endParaRPr lang="hr-HR" sz="6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1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77662"/>
              </p:ext>
            </p:extLst>
          </p:nvPr>
        </p:nvGraphicFramePr>
        <p:xfrm>
          <a:off x="838200" y="571500"/>
          <a:ext cx="10515600" cy="577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3158836" y="284711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>
                <a:solidFill>
                  <a:prstClr val="black"/>
                </a:solidFill>
                <a:latin typeface="Calibri" panose="020F0502020204030204"/>
              </a:rPr>
              <a:t>38,08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5412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29409"/>
              </p:ext>
            </p:extLst>
          </p:nvPr>
        </p:nvGraphicFramePr>
        <p:xfrm>
          <a:off x="838200" y="571500"/>
          <a:ext cx="10515600" cy="577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3190009" y="289906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1,32%</a:t>
            </a:r>
          </a:p>
        </p:txBody>
      </p:sp>
    </p:spTree>
    <p:extLst>
      <p:ext uri="{BB962C8B-B14F-4D97-AF65-F5344CB8AC3E}">
        <p14:creationId xmlns:p14="http://schemas.microsoft.com/office/powerpoint/2010/main" val="39597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882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IZDVOJENI REZULTATI 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/>
            </a:r>
            <a:b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</a:b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OŠ PREČKO U 2023.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672936"/>
            <a:ext cx="10997046" cy="49149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hr-HR" sz="35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HRVATSKI JEZIK</a:t>
            </a:r>
            <a:r>
              <a:rPr lang="hr-HR" sz="35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16% više od nacionalnog prosjeka</a:t>
            </a:r>
            <a:endParaRPr lang="hr-HR" sz="3500" b="1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35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ENGLESKI</a:t>
            </a:r>
            <a:r>
              <a:rPr lang="hr-HR" sz="35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r-HR" sz="35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JEZIK</a:t>
            </a:r>
            <a:r>
              <a:rPr lang="hr-HR" sz="35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prosječna riješenost viša od 80%, 20% više od nacionalnog prosjeka</a:t>
            </a:r>
          </a:p>
          <a:p>
            <a:pPr>
              <a:lnSpc>
                <a:spcPct val="150000"/>
              </a:lnSpc>
            </a:pPr>
            <a:r>
              <a:rPr lang="hr-HR" sz="35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POVIJEST</a:t>
            </a:r>
            <a:r>
              <a:rPr lang="hr-HR" sz="35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12% više od nacionalnog prosjeka</a:t>
            </a:r>
          </a:p>
          <a:p>
            <a:pPr>
              <a:lnSpc>
                <a:spcPct val="150000"/>
              </a:lnSpc>
            </a:pPr>
            <a:r>
              <a:rPr lang="hr-HR" sz="35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MATEMATIKA</a:t>
            </a:r>
            <a:r>
              <a:rPr lang="hr-HR" sz="35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24% više od nacionalnog prosjeka</a:t>
            </a:r>
          </a:p>
          <a:p>
            <a:pPr>
              <a:lnSpc>
                <a:spcPct val="150000"/>
              </a:lnSpc>
            </a:pPr>
            <a:r>
              <a:rPr lang="hr-HR" sz="35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KEMIJA</a:t>
            </a:r>
            <a:r>
              <a:rPr lang="hr-HR" sz="35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23% više od nacionalnog prosjeka</a:t>
            </a:r>
          </a:p>
          <a:p>
            <a:pPr>
              <a:lnSpc>
                <a:spcPct val="150000"/>
              </a:lnSpc>
            </a:pPr>
            <a:r>
              <a:rPr lang="hr-HR" sz="35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FIZIKA</a:t>
            </a:r>
            <a:r>
              <a:rPr lang="hr-HR" sz="35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22% više od nacionalnog prosjeka</a:t>
            </a:r>
          </a:p>
          <a:p>
            <a:pPr>
              <a:lnSpc>
                <a:spcPct val="150000"/>
              </a:lnSpc>
            </a:pPr>
            <a:r>
              <a:rPr lang="hr-HR" sz="35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MATEMATIKA, KEMIJA, FIZIKA</a:t>
            </a:r>
            <a:r>
              <a:rPr lang="hr-HR" sz="35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cca 16% više od gradskog prosjeka</a:t>
            </a:r>
          </a:p>
          <a:p>
            <a:pPr>
              <a:lnSpc>
                <a:spcPct val="150000"/>
              </a:lnSpc>
            </a:pPr>
            <a:r>
              <a:rPr lang="hr-HR" sz="35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SVI PREDMETI: više od nacionalnog prosjeka</a:t>
            </a:r>
          </a:p>
          <a:p>
            <a:pPr>
              <a:lnSpc>
                <a:spcPct val="150000"/>
              </a:lnSpc>
            </a:pPr>
            <a:r>
              <a:rPr lang="hr-HR" sz="35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7/8 PREDMETA: više od gradskog prosjeka</a:t>
            </a:r>
          </a:p>
          <a:p>
            <a:endParaRPr lang="hr-HR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4291" y="2400300"/>
            <a:ext cx="10515600" cy="1794597"/>
          </a:xfrm>
        </p:spPr>
        <p:txBody>
          <a:bodyPr>
            <a:normAutofit/>
          </a:bodyPr>
          <a:lstStyle/>
          <a:p>
            <a:pPr algn="ctr"/>
            <a:r>
              <a:rPr lang="hr-HR" sz="7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2024.</a:t>
            </a:r>
            <a:endParaRPr lang="hr-HR" sz="7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070159"/>
              </p:ext>
            </p:extLst>
          </p:nvPr>
        </p:nvGraphicFramePr>
        <p:xfrm>
          <a:off x="838200" y="571500"/>
          <a:ext cx="10515600" cy="577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3210791" y="230678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54,94%</a:t>
            </a:r>
          </a:p>
        </p:txBody>
      </p:sp>
    </p:spTree>
    <p:extLst>
      <p:ext uri="{BB962C8B-B14F-4D97-AF65-F5344CB8AC3E}">
        <p14:creationId xmlns:p14="http://schemas.microsoft.com/office/powerpoint/2010/main" val="42534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627122"/>
              </p:ext>
            </p:extLst>
          </p:nvPr>
        </p:nvGraphicFramePr>
        <p:xfrm>
          <a:off x="838200" y="571500"/>
          <a:ext cx="10515600" cy="577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3210791" y="21717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56,97%</a:t>
            </a:r>
          </a:p>
        </p:txBody>
      </p:sp>
    </p:spTree>
    <p:extLst>
      <p:ext uri="{BB962C8B-B14F-4D97-AF65-F5344CB8AC3E}">
        <p14:creationId xmlns:p14="http://schemas.microsoft.com/office/powerpoint/2010/main" val="27247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113159"/>
              </p:ext>
            </p:extLst>
          </p:nvPr>
        </p:nvGraphicFramePr>
        <p:xfrm>
          <a:off x="838200" y="571500"/>
          <a:ext cx="10515600" cy="577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3200400" y="270163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>
                <a:solidFill>
                  <a:prstClr val="black"/>
                </a:solidFill>
                <a:latin typeface="Calibri" panose="020F0502020204030204"/>
              </a:rPr>
              <a:t>48,0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19661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044843"/>
              </p:ext>
            </p:extLst>
          </p:nvPr>
        </p:nvGraphicFramePr>
        <p:xfrm>
          <a:off x="838200" y="571500"/>
          <a:ext cx="10515600" cy="577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3158836" y="276398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>
                <a:solidFill>
                  <a:prstClr val="black"/>
                </a:solidFill>
                <a:latin typeface="Calibri" panose="020F0502020204030204"/>
              </a:rPr>
              <a:t>46,37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6126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843337"/>
              </p:ext>
            </p:extLst>
          </p:nvPr>
        </p:nvGraphicFramePr>
        <p:xfrm>
          <a:off x="838200" y="571500"/>
          <a:ext cx="10515600" cy="577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3190009" y="223404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56,17%</a:t>
            </a:r>
          </a:p>
        </p:txBody>
      </p:sp>
    </p:spTree>
    <p:extLst>
      <p:ext uri="{BB962C8B-B14F-4D97-AF65-F5344CB8AC3E}">
        <p14:creationId xmlns:p14="http://schemas.microsoft.com/office/powerpoint/2010/main" val="10876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603458"/>
              </p:ext>
            </p:extLst>
          </p:nvPr>
        </p:nvGraphicFramePr>
        <p:xfrm>
          <a:off x="838200" y="571500"/>
          <a:ext cx="10515600" cy="577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3190009" y="29718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42,21%</a:t>
            </a:r>
          </a:p>
        </p:txBody>
      </p:sp>
    </p:spTree>
    <p:extLst>
      <p:ext uri="{BB962C8B-B14F-4D97-AF65-F5344CB8AC3E}">
        <p14:creationId xmlns:p14="http://schemas.microsoft.com/office/powerpoint/2010/main" val="27564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4628" y="966355"/>
            <a:ext cx="11045536" cy="2026227"/>
          </a:xfrm>
        </p:spPr>
        <p:txBody>
          <a:bodyPr>
            <a:normAutofit/>
          </a:bodyPr>
          <a:lstStyle/>
          <a:p>
            <a:pPr algn="ctr"/>
            <a:r>
              <a:rPr lang="hr-HR" smtClean="0">
                <a:latin typeface="Verdana" panose="020B0604030504040204" pitchFamily="34" charset="0"/>
                <a:ea typeface="Verdana" panose="020B0604030504040204" pitchFamily="34" charset="0"/>
              </a:rPr>
              <a:t>Usporedni prikaz rezultata </a:t>
            </a:r>
            <a:r>
              <a:rPr lang="hr-HR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hr-HR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dirty="0" smtClean="0">
                <a:latin typeface="Verdana" panose="020B0604030504040204" pitchFamily="34" charset="0"/>
                <a:ea typeface="Verdana" panose="020B0604030504040204" pitchFamily="34" charset="0"/>
              </a:rPr>
              <a:t>nacionalnih ispita u 8. razredima </a:t>
            </a:r>
            <a:br>
              <a:rPr lang="hr-HR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dirty="0" smtClean="0">
                <a:latin typeface="Verdana" panose="020B0604030504040204" pitchFamily="34" charset="0"/>
                <a:ea typeface="Verdana" panose="020B0604030504040204" pitchFamily="34" charset="0"/>
              </a:rPr>
              <a:t>2023. </a:t>
            </a:r>
            <a:r>
              <a:rPr lang="hr-HR" dirty="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hr-HR" dirty="0" smtClean="0">
                <a:latin typeface="Verdana" panose="020B0604030504040204" pitchFamily="34" charset="0"/>
                <a:ea typeface="Verdana" panose="020B0604030504040204" pitchFamily="34" charset="0"/>
              </a:rPr>
              <a:t> 2024. na ovim razinama: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654628" y="3588465"/>
            <a:ext cx="289906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Republika</a:t>
            </a:r>
          </a:p>
          <a:p>
            <a:pPr algn="ctr"/>
            <a:r>
              <a:rPr lang="hr-H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Hrvatska</a:t>
            </a:r>
            <a:endParaRPr lang="hr-H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744316" y="3588464"/>
            <a:ext cx="2774373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Grad Zagreb (osnivač)</a:t>
            </a:r>
            <a:endParaRPr lang="hr-H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8709313" y="3588465"/>
            <a:ext cx="2774373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OŠ</a:t>
            </a:r>
            <a:b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PREČKO</a:t>
            </a:r>
            <a:endParaRPr lang="hr-HR" sz="3200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245870"/>
              </p:ext>
            </p:extLst>
          </p:nvPr>
        </p:nvGraphicFramePr>
        <p:xfrm>
          <a:off x="838200" y="571500"/>
          <a:ext cx="10515600" cy="577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3210791" y="230678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53,97%</a:t>
            </a:r>
          </a:p>
        </p:txBody>
      </p:sp>
    </p:spTree>
    <p:extLst>
      <p:ext uri="{BB962C8B-B14F-4D97-AF65-F5344CB8AC3E}">
        <p14:creationId xmlns:p14="http://schemas.microsoft.com/office/powerpoint/2010/main" val="414287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507796"/>
              </p:ext>
            </p:extLst>
          </p:nvPr>
        </p:nvGraphicFramePr>
        <p:xfrm>
          <a:off x="838200" y="571500"/>
          <a:ext cx="10515600" cy="577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3158836" y="275359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46,58%</a:t>
            </a:r>
          </a:p>
        </p:txBody>
      </p:sp>
    </p:spTree>
    <p:extLst>
      <p:ext uri="{BB962C8B-B14F-4D97-AF65-F5344CB8AC3E}">
        <p14:creationId xmlns:p14="http://schemas.microsoft.com/office/powerpoint/2010/main" val="39768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IZDVOJENI REZULTATI 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/>
            </a:r>
            <a:b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</a:b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OŠ PREČKO U 2024.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69027"/>
            <a:ext cx="10515600" cy="484692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HRVATSKI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13% više od nacionalnog prosjeka</a:t>
            </a:r>
            <a:endParaRPr lang="hr-HR" b="1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MATEMATIKA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20% više od nacionalnog prosjeka, 12,5% više od gradskog prosjeka</a:t>
            </a:r>
          </a:p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BIOLOGIJA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11% više od nacionalnog prosjeka</a:t>
            </a:r>
          </a:p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KEMIJA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14% više od nacionalnog prosjeka</a:t>
            </a:r>
          </a:p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FIZIKA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27% više od nacionalnog prosjeka, 19% više od gradskog prosjeka</a:t>
            </a:r>
          </a:p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SVI PREDMETI: više od nacionalnog prosjeka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7/8 PREDMETA: više od gradskog prosjeka</a:t>
            </a:r>
            <a:endParaRPr lang="hr-HR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08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734291" y="2400300"/>
            <a:ext cx="10515600" cy="1794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7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2023.</a:t>
            </a:r>
            <a:endParaRPr lang="hr-HR" sz="7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38578"/>
              </p:ext>
            </p:extLst>
          </p:nvPr>
        </p:nvGraphicFramePr>
        <p:xfrm>
          <a:off x="838200" y="571500"/>
          <a:ext cx="10515600" cy="577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3138054" y="244186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51,60%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3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088237"/>
              </p:ext>
            </p:extLst>
          </p:nvPr>
        </p:nvGraphicFramePr>
        <p:xfrm>
          <a:off x="838200" y="571500"/>
          <a:ext cx="10515600" cy="577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3158836" y="27224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>
                <a:solidFill>
                  <a:prstClr val="black"/>
                </a:solidFill>
                <a:latin typeface="Calibri" panose="020F0502020204030204"/>
              </a:rPr>
              <a:t>60,8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48957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838206"/>
              </p:ext>
            </p:extLst>
          </p:nvPr>
        </p:nvGraphicFramePr>
        <p:xfrm>
          <a:off x="838200" y="571500"/>
          <a:ext cx="10515600" cy="577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3169227" y="29326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>
                <a:solidFill>
                  <a:prstClr val="black"/>
                </a:solidFill>
                <a:latin typeface="Calibri" panose="020F0502020204030204"/>
              </a:rPr>
              <a:t>42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,85%</a:t>
            </a:r>
          </a:p>
        </p:txBody>
      </p:sp>
    </p:spTree>
    <p:extLst>
      <p:ext uri="{BB962C8B-B14F-4D97-AF65-F5344CB8AC3E}">
        <p14:creationId xmlns:p14="http://schemas.microsoft.com/office/powerpoint/2010/main" val="27076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295688"/>
              </p:ext>
            </p:extLst>
          </p:nvPr>
        </p:nvGraphicFramePr>
        <p:xfrm>
          <a:off x="838200" y="571500"/>
          <a:ext cx="10515600" cy="577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3148445" y="353291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>
                <a:solidFill>
                  <a:prstClr val="black"/>
                </a:solidFill>
                <a:latin typeface="Calibri" panose="020F0502020204030204"/>
              </a:rPr>
              <a:t>32,88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8671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355284"/>
              </p:ext>
            </p:extLst>
          </p:nvPr>
        </p:nvGraphicFramePr>
        <p:xfrm>
          <a:off x="838200" y="571500"/>
          <a:ext cx="10515600" cy="577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3169227" y="29718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>
                <a:solidFill>
                  <a:prstClr val="black"/>
                </a:solidFill>
                <a:latin typeface="Calibri" panose="020F0502020204030204"/>
              </a:rPr>
              <a:t>48,29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7685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267687"/>
              </p:ext>
            </p:extLst>
          </p:nvPr>
        </p:nvGraphicFramePr>
        <p:xfrm>
          <a:off x="838200" y="571500"/>
          <a:ext cx="10515600" cy="577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3190009" y="319001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>
                <a:solidFill>
                  <a:prstClr val="black"/>
                </a:solidFill>
                <a:latin typeface="Calibri" panose="020F0502020204030204"/>
              </a:rPr>
              <a:t>38,19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875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339</Words>
  <Application>Microsoft Office PowerPoint</Application>
  <PresentationFormat>Široki zaslon</PresentationFormat>
  <Paragraphs>91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Tema sustava Office</vt:lpstr>
      <vt:lpstr>OŠ PREČKO</vt:lpstr>
      <vt:lpstr>Usporedni prikaz rezultata  nacionalnih ispita u 8. razredima  2023. i 2024. na ovim razinama: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IZDVOJENI REZULTATI  OŠ PREČKO U 2023.</vt:lpstr>
      <vt:lpstr>2024.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IZDVOJENI REZULTATI  OŠ PREČKO U 2024.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Jana Pamuković</dc:creator>
  <cp:lastModifiedBy>Učenik</cp:lastModifiedBy>
  <cp:revision>34</cp:revision>
  <dcterms:created xsi:type="dcterms:W3CDTF">2025-03-30T10:05:24Z</dcterms:created>
  <dcterms:modified xsi:type="dcterms:W3CDTF">2025-03-31T07:04:40Z</dcterms:modified>
</cp:coreProperties>
</file>